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94" r:id="rId2"/>
    <p:sldId id="295" r:id="rId3"/>
    <p:sldId id="296" r:id="rId4"/>
    <p:sldId id="256" r:id="rId5"/>
    <p:sldId id="287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2" r:id="rId21"/>
    <p:sldId id="271" r:id="rId22"/>
    <p:sldId id="273" r:id="rId23"/>
    <p:sldId id="275" r:id="rId24"/>
    <p:sldId id="274" r:id="rId25"/>
    <p:sldId id="276" r:id="rId26"/>
    <p:sldId id="277" r:id="rId27"/>
    <p:sldId id="278" r:id="rId28"/>
    <p:sldId id="27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CA08-40D2-4533-A7F9-0EF0C02BF057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C6DA-A523-44A3-B6B6-30AEF9C5AAF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489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CA08-40D2-4533-A7F9-0EF0C02BF057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C6DA-A523-44A3-B6B6-30AEF9C5A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02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CA08-40D2-4533-A7F9-0EF0C02BF057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C6DA-A523-44A3-B6B6-30AEF9C5A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67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CA08-40D2-4533-A7F9-0EF0C02BF057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C6DA-A523-44A3-B6B6-30AEF9C5A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15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CA08-40D2-4533-A7F9-0EF0C02BF057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C6DA-A523-44A3-B6B6-30AEF9C5AAF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487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CA08-40D2-4533-A7F9-0EF0C02BF057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C6DA-A523-44A3-B6B6-30AEF9C5A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09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CA08-40D2-4533-A7F9-0EF0C02BF057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C6DA-A523-44A3-B6B6-30AEF9C5A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87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CA08-40D2-4533-A7F9-0EF0C02BF057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C6DA-A523-44A3-B6B6-30AEF9C5A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14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CA08-40D2-4533-A7F9-0EF0C02BF057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C6DA-A523-44A3-B6B6-30AEF9C5A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13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148CA08-40D2-4533-A7F9-0EF0C02BF057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367C6DA-A523-44A3-B6B6-30AEF9C5A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66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CA08-40D2-4533-A7F9-0EF0C02BF057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7C6DA-A523-44A3-B6B6-30AEF9C5A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148CA08-40D2-4533-A7F9-0EF0C02BF057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367C6DA-A523-44A3-B6B6-30AEF9C5AAF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289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job.sagepub.com/content/41/1/66.full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ent.byui.edu/file/eb4c89dd-9780-4714-8bba-15c57470623f/1/Journal%20of%20Business%20Communication-2004-Lowry-66-99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 384</a:t>
            </a:r>
            <a:br>
              <a:rPr lang="en-US" dirty="0" smtClean="0"/>
            </a:br>
            <a:r>
              <a:rPr lang="en-US" dirty="0" smtClean="0"/>
              <a:t>Project Management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Prj</a:t>
            </a:r>
            <a:r>
              <a:rPr lang="en-US" dirty="0" smtClean="0"/>
              <a:t>. Management</a:t>
            </a:r>
          </a:p>
          <a:p>
            <a:r>
              <a:rPr lang="en-US" dirty="0"/>
              <a:t>Collaborative Writing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538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CW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Describe </a:t>
            </a:r>
            <a:r>
              <a:rPr lang="en-US" dirty="0"/>
              <a:t>the three cognitive processes </a:t>
            </a:r>
            <a:r>
              <a:rPr lang="en-US" dirty="0" smtClean="0"/>
              <a:t>in single-author </a:t>
            </a:r>
            <a:r>
              <a:rPr lang="en-US" dirty="0"/>
              <a:t>writing as planning, translation, and reviewing</a:t>
            </a:r>
            <a:r>
              <a:rPr lang="en-US" dirty="0" smtClean="0"/>
              <a:t>.</a:t>
            </a:r>
          </a:p>
          <a:p>
            <a:r>
              <a:rPr lang="en-US" dirty="0"/>
              <a:t>CW </a:t>
            </a:r>
            <a:r>
              <a:rPr lang="en-US" b="1" dirty="0"/>
              <a:t>builds on single-author </a:t>
            </a:r>
            <a:r>
              <a:rPr lang="en-US" dirty="0"/>
              <a:t>writing by </a:t>
            </a:r>
            <a:r>
              <a:rPr lang="en-US" b="1" dirty="0" smtClean="0"/>
              <a:t>involving multiple people</a:t>
            </a:r>
            <a:r>
              <a:rPr lang="en-US" dirty="0" smtClean="0"/>
              <a:t>, </a:t>
            </a:r>
            <a:r>
              <a:rPr lang="en-US" dirty="0"/>
              <a:t>thus </a:t>
            </a:r>
            <a:r>
              <a:rPr lang="en-US" b="1" dirty="0" smtClean="0"/>
              <a:t>increasing the </a:t>
            </a:r>
            <a:r>
              <a:rPr lang="en-US" b="1" dirty="0"/>
              <a:t>complexity </a:t>
            </a:r>
            <a:r>
              <a:rPr lang="en-US" dirty="0"/>
              <a:t>of the writing process (</a:t>
            </a:r>
            <a:r>
              <a:rPr lang="en-US" dirty="0" err="1"/>
              <a:t>Galegher&amp;Kraut</a:t>
            </a:r>
            <a:r>
              <a:rPr lang="en-US" dirty="0"/>
              <a:t>, 1994</a:t>
            </a:r>
            <a:r>
              <a:rPr lang="en-US" dirty="0" smtClean="0"/>
              <a:t>).</a:t>
            </a:r>
          </a:p>
          <a:p>
            <a:r>
              <a:rPr lang="en-US" dirty="0"/>
              <a:t>The increased complexity can be </a:t>
            </a:r>
            <a:r>
              <a:rPr lang="en-US" dirty="0" smtClean="0"/>
              <a:t>further explained </a:t>
            </a:r>
            <a:r>
              <a:rPr lang="en-US" dirty="0"/>
              <a:t>in terms of </a:t>
            </a:r>
            <a:r>
              <a:rPr lang="en-US" b="1" dirty="0"/>
              <a:t>social complexity, intellectual complexity, and </a:t>
            </a:r>
            <a:r>
              <a:rPr lang="en-US" b="1" dirty="0" smtClean="0"/>
              <a:t>procedural complexity </a:t>
            </a:r>
            <a:r>
              <a:rPr lang="en-US" dirty="0"/>
              <a:t>(</a:t>
            </a:r>
            <a:r>
              <a:rPr lang="en-US" dirty="0" err="1"/>
              <a:t>Galegher</a:t>
            </a:r>
            <a:r>
              <a:rPr lang="en-US" dirty="0"/>
              <a:t> &amp; Kraut, 1994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CW group </a:t>
            </a:r>
            <a:r>
              <a:rPr lang="en-US" dirty="0"/>
              <a:t>members </a:t>
            </a:r>
            <a:r>
              <a:rPr lang="en-US" dirty="0" smtClean="0"/>
              <a:t>commonly show </a:t>
            </a:r>
            <a:r>
              <a:rPr lang="en-US" dirty="0"/>
              <a:t>great </a:t>
            </a:r>
            <a:r>
              <a:rPr lang="en-US" u="sng" dirty="0"/>
              <a:t>enthusiasm</a:t>
            </a:r>
            <a:r>
              <a:rPr lang="en-US" dirty="0"/>
              <a:t> in the </a:t>
            </a:r>
            <a:r>
              <a:rPr lang="en-US" u="sng" dirty="0"/>
              <a:t>brainstorming</a:t>
            </a:r>
            <a:r>
              <a:rPr lang="en-US" dirty="0"/>
              <a:t> and </a:t>
            </a:r>
            <a:r>
              <a:rPr lang="en-US" u="sng" dirty="0"/>
              <a:t>planning</a:t>
            </a:r>
            <a:r>
              <a:rPr lang="en-US" dirty="0"/>
              <a:t> stages, but </a:t>
            </a:r>
            <a:r>
              <a:rPr lang="en-US" dirty="0" smtClean="0"/>
              <a:t>their </a:t>
            </a:r>
            <a:r>
              <a:rPr lang="en-US" b="1" dirty="0" smtClean="0"/>
              <a:t>commitment </a:t>
            </a:r>
            <a:r>
              <a:rPr lang="en-US" b="1" dirty="0"/>
              <a:t>can wane </a:t>
            </a:r>
            <a:r>
              <a:rPr lang="en-US" dirty="0"/>
              <a:t>in writing tasks that take place </a:t>
            </a:r>
            <a:r>
              <a:rPr lang="en-US" b="1" dirty="0"/>
              <a:t>over extended periods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0412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CW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Lay (Lay </a:t>
            </a:r>
            <a:r>
              <a:rPr lang="en-US" dirty="0" smtClean="0"/>
              <a:t>&amp; Karis</a:t>
            </a:r>
            <a:r>
              <a:rPr lang="en-US" dirty="0"/>
              <a:t>, 1991) provides several other reasons </a:t>
            </a:r>
            <a:r>
              <a:rPr lang="en-US" dirty="0" smtClean="0"/>
              <a:t>why CW can </a:t>
            </a:r>
            <a:r>
              <a:rPr lang="en-US" dirty="0"/>
              <a:t>be complex, including </a:t>
            </a:r>
            <a:endParaRPr lang="en-US" dirty="0" smtClean="0"/>
          </a:p>
          <a:p>
            <a:pPr lvl="1"/>
            <a:r>
              <a:rPr lang="en-US" dirty="0" smtClean="0"/>
              <a:t>(a) CW </a:t>
            </a:r>
            <a:r>
              <a:rPr lang="en-US" dirty="0"/>
              <a:t>documents are </a:t>
            </a:r>
            <a:r>
              <a:rPr lang="en-US" b="1" dirty="0"/>
              <a:t>complex</a:t>
            </a:r>
            <a:r>
              <a:rPr lang="en-US" dirty="0"/>
              <a:t> artifacts, 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/>
              <a:t>b) processes of preparing documents </a:t>
            </a:r>
            <a:r>
              <a:rPr lang="en-US" dirty="0" smtClean="0"/>
              <a:t>are more </a:t>
            </a:r>
            <a:r>
              <a:rPr lang="en-US" b="1" dirty="0"/>
              <a:t>multifaceted</a:t>
            </a:r>
            <a:r>
              <a:rPr lang="en-US" dirty="0"/>
              <a:t> under collaboration, 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/>
              <a:t>c) writing processes generate strong </a:t>
            </a:r>
            <a:r>
              <a:rPr lang="en-US" b="1" dirty="0"/>
              <a:t>emotions</a:t>
            </a:r>
            <a:r>
              <a:rPr lang="en-US" dirty="0" smtClean="0"/>
              <a:t>, </a:t>
            </a:r>
          </a:p>
          <a:p>
            <a:pPr lvl="1"/>
            <a:r>
              <a:rPr lang="en-US" dirty="0" smtClean="0"/>
              <a:t>(</a:t>
            </a:r>
            <a:r>
              <a:rPr lang="en-US" dirty="0"/>
              <a:t>d) groups can revise CW documents </a:t>
            </a:r>
            <a:r>
              <a:rPr lang="en-US" b="1" dirty="0"/>
              <a:t>infinitely</a:t>
            </a:r>
            <a:r>
              <a:rPr lang="en-US" dirty="0"/>
              <a:t>, </a:t>
            </a:r>
            <a:r>
              <a:rPr lang="en-US" dirty="0" smtClean="0"/>
              <a:t>(RISK)</a:t>
            </a:r>
          </a:p>
          <a:p>
            <a:pPr lvl="1"/>
            <a:r>
              <a:rPr lang="en-US" dirty="0" smtClean="0"/>
              <a:t>(</a:t>
            </a:r>
            <a:r>
              <a:rPr lang="en-US" dirty="0"/>
              <a:t>e) it is challenging for </a:t>
            </a:r>
            <a:r>
              <a:rPr lang="en-US" dirty="0" smtClean="0"/>
              <a:t>collaborative writers </a:t>
            </a:r>
            <a:r>
              <a:rPr lang="en-US" dirty="0"/>
              <a:t>to </a:t>
            </a:r>
            <a:r>
              <a:rPr lang="en-US" b="1" dirty="0"/>
              <a:t>converge</a:t>
            </a:r>
            <a:r>
              <a:rPr lang="en-US" dirty="0"/>
              <a:t> toward a common goal and understanding of </a:t>
            </a:r>
            <a:r>
              <a:rPr lang="en-US" dirty="0" smtClean="0"/>
              <a:t>a document </a:t>
            </a:r>
            <a:r>
              <a:rPr lang="en-US" dirty="0"/>
              <a:t>or even use a common language, and 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/>
              <a:t>f) success in CW is difficult </a:t>
            </a:r>
            <a:r>
              <a:rPr lang="en-US" dirty="0" smtClean="0"/>
              <a:t>to </a:t>
            </a:r>
            <a:r>
              <a:rPr lang="en-US" b="1" dirty="0" smtClean="0"/>
              <a:t>predict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/>
              <a:t>guarantee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3355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CW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CW researchers and </a:t>
            </a:r>
            <a:r>
              <a:rPr lang="en-US" dirty="0" smtClean="0"/>
              <a:t>practitioners do </a:t>
            </a:r>
            <a:r>
              <a:rPr lang="en-US" dirty="0"/>
              <a:t>not even agree on a </a:t>
            </a:r>
            <a:r>
              <a:rPr lang="en-US" dirty="0" smtClean="0"/>
              <a:t>common term </a:t>
            </a:r>
            <a:r>
              <a:rPr lang="en-US" dirty="0"/>
              <a:t>for CW.</a:t>
            </a:r>
            <a:endParaRPr lang="en-US" dirty="0" smtClean="0"/>
          </a:p>
          <a:p>
            <a:r>
              <a:rPr lang="en-US" dirty="0" smtClean="0"/>
              <a:t>We build </a:t>
            </a:r>
            <a:r>
              <a:rPr lang="en-US" dirty="0"/>
              <a:t>the basis of our definition of CW and taxonomy by leveraging six </a:t>
            </a:r>
            <a:r>
              <a:rPr lang="en-US" dirty="0" smtClean="0"/>
              <a:t>axioms, proposed </a:t>
            </a:r>
            <a:r>
              <a:rPr lang="en-US" dirty="0"/>
              <a:t>as follows: 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/>
              <a:t>a) Single-author writing involves the </a:t>
            </a:r>
            <a:r>
              <a:rPr lang="en-US" b="1" dirty="0"/>
              <a:t>minimum activities </a:t>
            </a:r>
            <a:r>
              <a:rPr lang="en-US" b="1" dirty="0" smtClean="0"/>
              <a:t>of planning</a:t>
            </a:r>
            <a:r>
              <a:rPr lang="en-US" b="1" dirty="0"/>
              <a:t>, drafting, and revising</a:t>
            </a:r>
            <a:r>
              <a:rPr lang="en-US" dirty="0"/>
              <a:t>; 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/>
              <a:t>b) CW extends on single-author writing </a:t>
            </a:r>
            <a:r>
              <a:rPr lang="en-US" dirty="0" smtClean="0"/>
              <a:t>by involving </a:t>
            </a:r>
            <a:r>
              <a:rPr lang="en-US" b="1" dirty="0"/>
              <a:t>multiple parties and the minimum activities </a:t>
            </a:r>
            <a:r>
              <a:rPr lang="en-US" dirty="0"/>
              <a:t>of planning, drafting, </a:t>
            </a:r>
            <a:r>
              <a:rPr lang="en-US" dirty="0" smtClean="0"/>
              <a:t>and revising</a:t>
            </a:r>
            <a:r>
              <a:rPr lang="en-US" dirty="0"/>
              <a:t>; 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/>
              <a:t>c) by involving multiple parties working toward a common writing </a:t>
            </a:r>
            <a:r>
              <a:rPr lang="en-US" dirty="0" smtClean="0"/>
              <a:t>task, CW </a:t>
            </a:r>
            <a:r>
              <a:rPr lang="en-US" dirty="0"/>
              <a:t>becomes a group and social act that requires other activities not involved </a:t>
            </a:r>
            <a:r>
              <a:rPr lang="en-US" dirty="0" smtClean="0"/>
              <a:t>in single-author </a:t>
            </a:r>
            <a:r>
              <a:rPr lang="en-US" dirty="0"/>
              <a:t>writing, such as </a:t>
            </a:r>
            <a:r>
              <a:rPr lang="en-US" b="1" dirty="0"/>
              <a:t>building consensus</a:t>
            </a:r>
            <a:r>
              <a:rPr lang="en-US" dirty="0"/>
              <a:t>; 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/>
              <a:t>d) once multiple people </a:t>
            </a:r>
            <a:r>
              <a:rPr lang="en-US" dirty="0" smtClean="0"/>
              <a:t>are working </a:t>
            </a:r>
            <a:r>
              <a:rPr lang="en-US" dirty="0"/>
              <a:t>toward one writing task, an effective CW experience will then </a:t>
            </a:r>
            <a:r>
              <a:rPr lang="en-US" dirty="0" smtClean="0"/>
              <a:t>require </a:t>
            </a:r>
            <a:r>
              <a:rPr lang="en-US" b="1" dirty="0" smtClean="0"/>
              <a:t>communicating</a:t>
            </a:r>
            <a:r>
              <a:rPr lang="en-US" b="1" dirty="0"/>
              <a:t>, negotiating, coordinating, group researching, </a:t>
            </a:r>
            <a:r>
              <a:rPr lang="en-US" b="1" dirty="0" smtClean="0"/>
              <a:t>monitoring, rewarding</a:t>
            </a:r>
            <a:r>
              <a:rPr lang="en-US" b="1" dirty="0"/>
              <a:t>, punishing, recording, socializing</a:t>
            </a:r>
            <a:r>
              <a:rPr lang="en-US" dirty="0"/>
              <a:t>, and so forth, as supported by </a:t>
            </a:r>
            <a:r>
              <a:rPr lang="en-US" dirty="0" smtClean="0"/>
              <a:t>substantial research </a:t>
            </a:r>
            <a:r>
              <a:rPr lang="en-US" dirty="0"/>
              <a:t>on </a:t>
            </a:r>
            <a:r>
              <a:rPr lang="en-US" dirty="0" smtClean="0"/>
              <a:t>the </a:t>
            </a:r>
            <a:r>
              <a:rPr lang="en-US" dirty="0"/>
              <a:t>importance of effective group dynamics in CW tasks (Ede </a:t>
            </a:r>
            <a:r>
              <a:rPr lang="en-US" dirty="0" smtClean="0"/>
              <a:t>&amp; Lunsford</a:t>
            </a:r>
            <a:r>
              <a:rPr lang="en-US" dirty="0"/>
              <a:t>, 1990; Forman &amp; </a:t>
            </a:r>
            <a:r>
              <a:rPr lang="en-US" dirty="0" err="1"/>
              <a:t>Katsky</a:t>
            </a:r>
            <a:r>
              <a:rPr lang="en-US" dirty="0"/>
              <a:t>, 1986; Locker, 1992); 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/>
              <a:t>e) building on group </a:t>
            </a:r>
            <a:r>
              <a:rPr lang="en-US" dirty="0" smtClean="0"/>
              <a:t>literature (</a:t>
            </a:r>
            <a:r>
              <a:rPr lang="en-US" dirty="0" err="1" smtClean="0"/>
              <a:t>Dubs&amp;Hayne</a:t>
            </a:r>
            <a:r>
              <a:rPr lang="en-US" dirty="0"/>
              <a:t>, 1992), any optimally performed group task should </a:t>
            </a:r>
            <a:r>
              <a:rPr lang="en-US" b="1" dirty="0" smtClean="0"/>
              <a:t>include </a:t>
            </a:r>
            <a:r>
              <a:rPr lang="en-US" b="1" dirty="0" err="1" smtClean="0"/>
              <a:t>pretask</a:t>
            </a:r>
            <a:r>
              <a:rPr lang="en-US" b="1" dirty="0" smtClean="0"/>
              <a:t> </a:t>
            </a:r>
            <a:r>
              <a:rPr lang="en-US" b="1" dirty="0"/>
              <a:t>activities to set up for the task </a:t>
            </a:r>
            <a:r>
              <a:rPr lang="en-US" dirty="0"/>
              <a:t>(e.g., group formation) and </a:t>
            </a:r>
            <a:r>
              <a:rPr lang="en-US" b="1" dirty="0" err="1"/>
              <a:t>posttask</a:t>
            </a:r>
            <a:r>
              <a:rPr lang="en-US" b="1" dirty="0"/>
              <a:t> </a:t>
            </a:r>
            <a:r>
              <a:rPr lang="en-US" b="1" dirty="0" smtClean="0"/>
              <a:t>activities to </a:t>
            </a:r>
            <a:r>
              <a:rPr lang="en-US" b="1" dirty="0"/>
              <a:t>finalize the task delivery</a:t>
            </a:r>
            <a:r>
              <a:rPr lang="en-US" dirty="0"/>
              <a:t>, as has been documented in </a:t>
            </a:r>
            <a:r>
              <a:rPr lang="en-US" dirty="0" err="1"/>
              <a:t>studentCWgroups</a:t>
            </a:r>
            <a:r>
              <a:rPr lang="en-US" dirty="0"/>
              <a:t> (</a:t>
            </a:r>
            <a:r>
              <a:rPr lang="en-US" dirty="0" err="1" smtClean="0"/>
              <a:t>Bogert</a:t>
            </a:r>
            <a:r>
              <a:rPr lang="en-US" dirty="0" smtClean="0"/>
              <a:t> &amp; </a:t>
            </a:r>
            <a:r>
              <a:rPr lang="en-US" dirty="0"/>
              <a:t>Butt, 1990); and 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/>
              <a:t>f) group tasks, and thus CW, should include </a:t>
            </a:r>
            <a:r>
              <a:rPr lang="en-US" b="1" dirty="0"/>
              <a:t>team </a:t>
            </a:r>
            <a:r>
              <a:rPr lang="en-US" b="1" dirty="0" smtClean="0"/>
              <a:t>formation, team </a:t>
            </a:r>
            <a:r>
              <a:rPr lang="en-US" b="1" dirty="0"/>
              <a:t>planning </a:t>
            </a:r>
            <a:r>
              <a:rPr lang="en-US" dirty="0"/>
              <a:t>(Burnett, 1990), execution of the desired task, and finalization of </a:t>
            </a:r>
            <a:r>
              <a:rPr lang="en-US" dirty="0" smtClean="0"/>
              <a:t>the task </a:t>
            </a:r>
            <a:r>
              <a:rPr lang="en-US" dirty="0"/>
              <a:t>(</a:t>
            </a:r>
            <a:r>
              <a:rPr lang="en-US" dirty="0" err="1"/>
              <a:t>Dubs&amp;Hayne</a:t>
            </a:r>
            <a:r>
              <a:rPr lang="en-US" dirty="0"/>
              <a:t>, 1992).</a:t>
            </a:r>
            <a:r>
              <a:rPr lang="en-US" dirty="0" err="1"/>
              <a:t>CWresearch</a:t>
            </a:r>
            <a:r>
              <a:rPr lang="en-US" dirty="0"/>
              <a:t> supports that writing tasks cannot be </a:t>
            </a:r>
            <a:r>
              <a:rPr lang="en-US" dirty="0" smtClean="0"/>
              <a:t>separate from </a:t>
            </a:r>
            <a:r>
              <a:rPr lang="en-US" dirty="0"/>
              <a:t>key group activities without negative repercussions (Anderson, </a:t>
            </a:r>
            <a:r>
              <a:rPr lang="en-US" dirty="0" smtClean="0"/>
              <a:t>1989; </a:t>
            </a:r>
            <a:r>
              <a:rPr lang="en-US" dirty="0" err="1" smtClean="0"/>
              <a:t>Bovee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dirty="0" err="1"/>
              <a:t>Thill</a:t>
            </a:r>
            <a:r>
              <a:rPr lang="en-US" dirty="0"/>
              <a:t>, 1989; </a:t>
            </a:r>
            <a:r>
              <a:rPr lang="en-US" dirty="0" err="1"/>
              <a:t>Duin</a:t>
            </a:r>
            <a:r>
              <a:rPr lang="en-US" dirty="0"/>
              <a:t>, 1990; Forman &amp; Kelly, 1990; Johnson &amp; </a:t>
            </a:r>
            <a:r>
              <a:rPr lang="en-US" dirty="0" smtClean="0"/>
              <a:t>Johnson, 1987</a:t>
            </a:r>
            <a:r>
              <a:rPr lang="en-US" dirty="0"/>
              <a:t>; Locker, 1989).</a:t>
            </a:r>
          </a:p>
        </p:txBody>
      </p:sp>
    </p:spTree>
    <p:extLst>
      <p:ext uri="{BB962C8B-B14F-4D97-AF65-F5344CB8AC3E}">
        <p14:creationId xmlns:p14="http://schemas.microsoft.com/office/powerpoint/2010/main" val="332214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CW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7" y="-92817"/>
            <a:ext cx="11292114" cy="695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63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TAXONOMY OF </a:t>
            </a:r>
            <a:r>
              <a:rPr lang="en-US" b="1" dirty="0" smtClean="0"/>
              <a:t>CW - </a:t>
            </a:r>
            <a:r>
              <a:rPr lang="en-US" dirty="0"/>
              <a:t>CW Strategies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7433"/>
            <a:ext cx="6362700" cy="4105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88512"/>
            <a:ext cx="6362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24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 TAXONOMY OF CW - </a:t>
            </a:r>
            <a:r>
              <a:rPr lang="en-US" dirty="0" smtClean="0"/>
              <a:t>CW Strategies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9094"/>
            <a:ext cx="6191250" cy="3181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4362450"/>
            <a:ext cx="61722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98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 TAXONOMY OF CW - </a:t>
            </a:r>
            <a:r>
              <a:rPr lang="en-US" dirty="0" smtClean="0"/>
              <a:t>CW Strategies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915259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459" y="1690688"/>
            <a:ext cx="61817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63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 TAXONOMY OF CW - </a:t>
            </a:r>
            <a:r>
              <a:rPr lang="en-US" dirty="0" smtClean="0"/>
              <a:t>CW Strategies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68" y="1833666"/>
            <a:ext cx="61341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21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 TAXONOMY OF CW - </a:t>
            </a:r>
            <a:r>
              <a:rPr lang="en-US" dirty="0"/>
              <a:t>CW Activities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058" y="2050507"/>
            <a:ext cx="3464954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753" y="1594353"/>
            <a:ext cx="4434673" cy="526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12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382579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347" y="1696223"/>
            <a:ext cx="4631453" cy="434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1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Modified Scrum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SRS and SDD you will be using Scrum Development Method or derive version of it.</a:t>
            </a:r>
          </a:p>
          <a:p>
            <a:r>
              <a:rPr lang="en-US" dirty="0" smtClean="0"/>
              <a:t>You will create a weekly Sprint backlog(Planned, Working, Complete), using </a:t>
            </a:r>
          </a:p>
          <a:p>
            <a:pPr lvl="1"/>
            <a:r>
              <a:rPr lang="en-US" dirty="0" smtClean="0"/>
              <a:t>Monday a Planning Meeting (estimating tasks), and </a:t>
            </a:r>
          </a:p>
          <a:p>
            <a:pPr lvl="1"/>
            <a:r>
              <a:rPr lang="en-US" dirty="0" smtClean="0"/>
              <a:t>Daily standups (Achievements, Plan, and Blocks)</a:t>
            </a:r>
          </a:p>
          <a:p>
            <a:pPr lvl="1"/>
            <a:r>
              <a:rPr lang="en-US" dirty="0" smtClean="0"/>
              <a:t>Friday a </a:t>
            </a:r>
            <a:r>
              <a:rPr lang="en-US" dirty="0"/>
              <a:t>Sprint</a:t>
            </a:r>
            <a:r>
              <a:rPr lang="en-US" dirty="0" smtClean="0"/>
              <a:t> Review( demos and velocity </a:t>
            </a:r>
            <a:br>
              <a:rPr lang="en-US" dirty="0" smtClean="0"/>
            </a:br>
            <a:r>
              <a:rPr lang="en-US" dirty="0" smtClean="0"/>
              <a:t>reports, retrospect)</a:t>
            </a:r>
          </a:p>
          <a:p>
            <a:pPr lvl="1"/>
            <a:endParaRPr lang="en-US" dirty="0"/>
          </a:p>
          <a:p>
            <a:r>
              <a:rPr lang="en-US" dirty="0" smtClean="0"/>
              <a:t>The entire class should have a backlog and </a:t>
            </a:r>
            <a:br>
              <a:rPr lang="en-US" dirty="0" smtClean="0"/>
            </a:br>
            <a:r>
              <a:rPr lang="en-US" dirty="0" smtClean="0"/>
              <a:t>the individual groups can if they want.</a:t>
            </a:r>
          </a:p>
          <a:p>
            <a:r>
              <a:rPr lang="en-US" dirty="0" smtClean="0"/>
              <a:t>How you choose to implement it is up</a:t>
            </a:r>
            <a:br>
              <a:rPr lang="en-US" dirty="0" smtClean="0"/>
            </a:br>
            <a:r>
              <a:rPr lang="en-US" dirty="0" smtClean="0"/>
              <a:t>to you program.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63" y="3281081"/>
            <a:ext cx="6395837" cy="343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42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15724" y="-2518276"/>
            <a:ext cx="6556550" cy="1219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5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818801" y="-2515199"/>
            <a:ext cx="6554397" cy="1219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6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 TAXONOMY OF CW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943" y="2218990"/>
            <a:ext cx="3386295" cy="2974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5281165"/>
            <a:ext cx="3617825" cy="1318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997" y="2493875"/>
            <a:ext cx="2998596" cy="26992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270" y="1881948"/>
            <a:ext cx="3311138" cy="331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8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 TAXONOMY OF CW - </a:t>
            </a:r>
            <a:r>
              <a:rPr lang="en-US" dirty="0" smtClean="0"/>
              <a:t>CW Roles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330" y="1737360"/>
            <a:ext cx="62103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1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 TAXONOMY OF CW - </a:t>
            </a:r>
            <a:r>
              <a:rPr lang="en-US" dirty="0"/>
              <a:t>CW Work Modes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974" y="1786146"/>
            <a:ext cx="62388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APPLICATION: APPLYING</a:t>
            </a:r>
            <a:br>
              <a:rPr lang="en-US" b="1" dirty="0"/>
            </a:br>
            <a:r>
              <a:rPr lang="en-US" b="1" dirty="0"/>
              <a:t>TAXONOMY TO TECHNOLOGY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262" y="2411604"/>
            <a:ext cx="62103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7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Figure 15. Collaborative Technologies Overview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61493" y="436389"/>
            <a:ext cx="5129972" cy="771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3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915" y="0"/>
            <a:ext cx="7009492" cy="688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8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RESEARCH </a:t>
            </a:r>
            <a:r>
              <a:rPr lang="en-US" b="1" dirty="0" smtClean="0"/>
              <a:t>OPPORTUNITIES - </a:t>
            </a:r>
            <a:r>
              <a:rPr lang="en-US" dirty="0" smtClean="0"/>
              <a:t>CW </a:t>
            </a:r>
            <a:r>
              <a:rPr lang="en-US" dirty="0"/>
              <a:t>Strategies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80" y="1778558"/>
            <a:ext cx="6255605" cy="50794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69888" y="2917094"/>
            <a:ext cx="40963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radeGothicLH-Extended"/>
              </a:rPr>
              <a:t>We define reactive writing as a</a:t>
            </a:r>
          </a:p>
          <a:p>
            <a:r>
              <a:rPr lang="en-US" dirty="0">
                <a:latin typeface="TradeGothicLH-Extended"/>
              </a:rPr>
              <a:t>strategy that occurs when writers</a:t>
            </a:r>
          </a:p>
          <a:p>
            <a:r>
              <a:rPr lang="en-US" dirty="0">
                <a:latin typeface="TradeGothicLH-Extended"/>
              </a:rPr>
              <a:t>create a document in real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9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Projects vs Large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Coding</a:t>
            </a:r>
          </a:p>
          <a:p>
            <a:pPr lvl="1"/>
            <a:r>
              <a:rPr lang="en-US" dirty="0" smtClean="0"/>
              <a:t>HW Assignments</a:t>
            </a:r>
          </a:p>
          <a:p>
            <a:pPr lvl="1"/>
            <a:r>
              <a:rPr lang="en-US" dirty="0" smtClean="0"/>
              <a:t>Ponder Projects</a:t>
            </a:r>
          </a:p>
          <a:p>
            <a:pPr lvl="1"/>
            <a:r>
              <a:rPr lang="en-US" dirty="0" err="1" smtClean="0"/>
              <a:t>Sr</a:t>
            </a:r>
            <a:r>
              <a:rPr lang="en-US" dirty="0" smtClean="0"/>
              <a:t> Project</a:t>
            </a:r>
          </a:p>
          <a:p>
            <a:pPr lvl="1"/>
            <a:r>
              <a:rPr lang="en-US" dirty="0" smtClean="0"/>
              <a:t>MS Office</a:t>
            </a:r>
          </a:p>
          <a:p>
            <a:pPr lvl="1"/>
            <a:r>
              <a:rPr lang="en-US" dirty="0" smtClean="0"/>
              <a:t>OS: </a:t>
            </a:r>
            <a:r>
              <a:rPr lang="en-US" dirty="0" err="1" smtClean="0"/>
              <a:t>Kernal</a:t>
            </a:r>
            <a:endParaRPr lang="en-US" dirty="0" smtClean="0"/>
          </a:p>
          <a:p>
            <a:r>
              <a:rPr lang="en-US" dirty="0" smtClean="0"/>
              <a:t>Communication</a:t>
            </a:r>
          </a:p>
          <a:p>
            <a:pPr lvl="1"/>
            <a:r>
              <a:rPr lang="en-US" dirty="0" smtClean="0"/>
              <a:t>Date Night</a:t>
            </a:r>
          </a:p>
          <a:p>
            <a:pPr lvl="1"/>
            <a:r>
              <a:rPr lang="en-US" dirty="0" smtClean="0"/>
              <a:t>Group Date</a:t>
            </a:r>
          </a:p>
          <a:p>
            <a:pPr lvl="1"/>
            <a:r>
              <a:rPr lang="en-US" dirty="0" smtClean="0"/>
              <a:t>Party</a:t>
            </a:r>
          </a:p>
          <a:p>
            <a:pPr lvl="1"/>
            <a:r>
              <a:rPr lang="en-US" dirty="0" smtClean="0"/>
              <a:t>Church Activity</a:t>
            </a:r>
          </a:p>
          <a:p>
            <a:pPr lvl="1"/>
            <a:r>
              <a:rPr lang="en-US" dirty="0" smtClean="0"/>
              <a:t>Family reunion</a:t>
            </a:r>
          </a:p>
          <a:p>
            <a:pPr lvl="1"/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Meal Planning</a:t>
            </a:r>
          </a:p>
          <a:p>
            <a:r>
              <a:rPr lang="en-US" smtClean="0"/>
              <a:t>Meeting Scheduling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74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Collaborative Writing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683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Writing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Cover:</a:t>
            </a:r>
          </a:p>
          <a:p>
            <a:pPr lvl="1"/>
            <a:r>
              <a:rPr lang="en-US" dirty="0" smtClean="0"/>
              <a:t>P. Lowry et al., "Building a Taxonomy and Nomenclature of Collaborative Writing to Improve Interdisciplinary Research and Practice," </a:t>
            </a:r>
            <a:r>
              <a:rPr lang="en-US" i="1" dirty="0" smtClean="0"/>
              <a:t>Journal of Business Communication</a:t>
            </a:r>
            <a:r>
              <a:rPr lang="en-US" dirty="0" smtClean="0"/>
              <a:t>, vol. 41 no. 1, pp. 66-99, Jan. 2004 </a:t>
            </a:r>
            <a:br>
              <a:rPr lang="en-US" dirty="0" smtClean="0"/>
            </a:br>
            <a:r>
              <a:rPr lang="en-US" dirty="0" smtClean="0"/>
              <a:t>[Online] Available: </a:t>
            </a:r>
            <a:r>
              <a:rPr lang="en-US" dirty="0" smtClean="0">
                <a:hlinkClick r:id="rId2"/>
              </a:rPr>
              <a:t>http://job.sagepub.com/content/41/1/66.full.pdf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50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P. Lowry et al., "Building a Taxonomy and Nomenclature of Collaborative Writing to Improve Interdisciplinary Research and Practice," </a:t>
            </a:r>
            <a:r>
              <a:rPr lang="en-US" i="1" dirty="0" smtClean="0"/>
              <a:t>Journal of Business Communication</a:t>
            </a:r>
            <a:r>
              <a:rPr lang="en-US" dirty="0" smtClean="0"/>
              <a:t>, vol. 41 no. 1, pp. 66-99, Jan. 2004 </a:t>
            </a:r>
            <a:br>
              <a:rPr lang="en-US" dirty="0" smtClean="0"/>
            </a:br>
            <a:r>
              <a:rPr lang="en-US" dirty="0" smtClean="0"/>
              <a:t>[Online] Available: </a:t>
            </a:r>
            <a:r>
              <a:rPr lang="en-US" dirty="0" smtClean="0">
                <a:hlinkClick r:id="rId2"/>
              </a:rPr>
              <a:t>http://job.sagepub.com/content/41/1/66.full.pdf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688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This article provides a taxonomy of, nomenclature for, and discussion of </a:t>
            </a:r>
            <a:endParaRPr lang="en-US" i="1" dirty="0" smtClean="0"/>
          </a:p>
          <a:p>
            <a:pPr lvl="1"/>
            <a:r>
              <a:rPr lang="en-US" b="1" i="1" dirty="0" smtClean="0"/>
              <a:t>issues </a:t>
            </a:r>
            <a:r>
              <a:rPr lang="en-US" b="1" i="1" dirty="0"/>
              <a:t>related to </a:t>
            </a:r>
            <a:r>
              <a:rPr lang="en-US" b="1" i="1" dirty="0" smtClean="0"/>
              <a:t>collaborative writing</a:t>
            </a:r>
            <a:r>
              <a:rPr lang="en-US" i="1" dirty="0"/>
              <a:t>. </a:t>
            </a:r>
            <a:endParaRPr lang="en-US" i="1" dirty="0" smtClean="0"/>
          </a:p>
          <a:p>
            <a:r>
              <a:rPr lang="en-US" i="1" dirty="0" smtClean="0"/>
              <a:t>The </a:t>
            </a:r>
            <a:r>
              <a:rPr lang="en-US" i="1" dirty="0"/>
              <a:t>goal is to enhance its research, improve its application in academia and industry, and </a:t>
            </a:r>
            <a:r>
              <a:rPr lang="en-US" i="1" dirty="0" smtClean="0"/>
              <a:t>help </a:t>
            </a:r>
          </a:p>
          <a:p>
            <a:pPr lvl="1"/>
            <a:r>
              <a:rPr lang="en-US" b="1" i="1" dirty="0" smtClean="0"/>
              <a:t>produce </a:t>
            </a:r>
            <a:r>
              <a:rPr lang="en-US" b="1" i="1" dirty="0"/>
              <a:t>technologies that better support collaborative writing</a:t>
            </a:r>
            <a:r>
              <a:rPr lang="en-US" i="1" dirty="0"/>
              <a:t>. </a:t>
            </a:r>
            <a:endParaRPr lang="en-US" i="1" dirty="0" smtClean="0"/>
          </a:p>
          <a:p>
            <a:r>
              <a:rPr lang="en-US" i="1" dirty="0" smtClean="0"/>
              <a:t>To </a:t>
            </a:r>
            <a:r>
              <a:rPr lang="en-US" i="1" dirty="0"/>
              <a:t>write collaboratively and build </a:t>
            </a:r>
            <a:r>
              <a:rPr lang="en-US" i="1" dirty="0" smtClean="0"/>
              <a:t>supportive technologies</a:t>
            </a:r>
            <a:r>
              <a:rPr lang="en-US" i="1" dirty="0"/>
              <a:t>, practitioners and academics need to use a </a:t>
            </a:r>
            <a:endParaRPr lang="en-US" i="1" dirty="0" smtClean="0"/>
          </a:p>
          <a:p>
            <a:pPr lvl="1"/>
            <a:r>
              <a:rPr lang="en-US" b="1" i="1" dirty="0" smtClean="0"/>
              <a:t>consistent </a:t>
            </a:r>
            <a:r>
              <a:rPr lang="en-US" b="1" i="1" dirty="0"/>
              <a:t>nomenclature and </a:t>
            </a:r>
            <a:r>
              <a:rPr lang="en-US" b="1" i="1" dirty="0" smtClean="0"/>
              <a:t>taxonomy of </a:t>
            </a:r>
            <a:r>
              <a:rPr lang="en-US" b="1" i="1" dirty="0"/>
              <a:t>collaborative writing</a:t>
            </a:r>
            <a:r>
              <a:rPr lang="en-US" i="1" dirty="0"/>
              <a:t>. </a:t>
            </a:r>
            <a:endParaRPr lang="en-US" i="1" dirty="0" smtClean="0"/>
          </a:p>
          <a:p>
            <a:r>
              <a:rPr lang="en-US" i="1" dirty="0" smtClean="0"/>
              <a:t>This </a:t>
            </a:r>
            <a:r>
              <a:rPr lang="en-US" i="1" dirty="0"/>
              <a:t>article defines key collaborative writing terms and builds a </a:t>
            </a:r>
            <a:r>
              <a:rPr lang="en-US" i="1" dirty="0" smtClean="0"/>
              <a:t>taxonomy, including collaborative</a:t>
            </a:r>
          </a:p>
          <a:p>
            <a:pPr lvl="1"/>
            <a:r>
              <a:rPr lang="en-US" i="1" dirty="0"/>
              <a:t>writing </a:t>
            </a:r>
            <a:r>
              <a:rPr lang="en-US" b="1" i="1" dirty="0" smtClean="0"/>
              <a:t>activities</a:t>
            </a:r>
            <a:r>
              <a:rPr lang="en-US" b="1" i="1" dirty="0"/>
              <a:t>, strategies, control modes, work modes, and roles</a:t>
            </a:r>
            <a:r>
              <a:rPr lang="en-US" i="1" dirty="0"/>
              <a:t>. </a:t>
            </a:r>
            <a:endParaRPr lang="en-US" i="1" dirty="0" smtClean="0"/>
          </a:p>
          <a:p>
            <a:r>
              <a:rPr lang="en-US" i="1" dirty="0" smtClean="0"/>
              <a:t>This article stresses </a:t>
            </a:r>
            <a:r>
              <a:rPr lang="en-US" i="1" dirty="0"/>
              <a:t>that effective choices in group awareness, participation, and coordination are critical to </a:t>
            </a:r>
            <a:r>
              <a:rPr lang="en-US" i="1" dirty="0" smtClean="0"/>
              <a:t>successful collaborative </a:t>
            </a:r>
            <a:r>
              <a:rPr lang="en-US" i="1" dirty="0"/>
              <a:t>writing </a:t>
            </a:r>
            <a:r>
              <a:rPr lang="en-US" b="1" i="1" dirty="0"/>
              <a:t>outcomes</a:t>
            </a:r>
            <a:r>
              <a:rPr lang="en-US" i="1" dirty="0"/>
              <a:t>, and that these outcomes may be promoted through </a:t>
            </a:r>
            <a:r>
              <a:rPr lang="en-US" i="1" dirty="0" smtClean="0"/>
              <a:t>collaborative writing </a:t>
            </a:r>
          </a:p>
          <a:p>
            <a:pPr lvl="1"/>
            <a:r>
              <a:rPr lang="en-US" b="1" i="1" dirty="0" smtClean="0"/>
              <a:t>software</a:t>
            </a:r>
            <a:r>
              <a:rPr lang="en-US" b="1" i="1" dirty="0"/>
              <a:t>, chat software, face-to-face meetings, and group processes.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66029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</a:p>
          <a:p>
            <a:r>
              <a:rPr lang="en-US" dirty="0" smtClean="0"/>
              <a:t>Define CW</a:t>
            </a:r>
          </a:p>
          <a:p>
            <a:r>
              <a:rPr lang="en-US" dirty="0" smtClean="0"/>
              <a:t>A Taxonomy of CW</a:t>
            </a:r>
          </a:p>
          <a:p>
            <a:pPr lvl="1"/>
            <a:r>
              <a:rPr lang="en-US" dirty="0" smtClean="0"/>
              <a:t>CW Strategies</a:t>
            </a:r>
          </a:p>
          <a:p>
            <a:pPr lvl="1"/>
            <a:r>
              <a:rPr lang="en-US" dirty="0" smtClean="0"/>
              <a:t>CW Activities</a:t>
            </a:r>
          </a:p>
          <a:p>
            <a:pPr lvl="1"/>
            <a:r>
              <a:rPr lang="en-US" dirty="0" smtClean="0"/>
              <a:t>Document Control Modes</a:t>
            </a:r>
          </a:p>
          <a:p>
            <a:pPr lvl="1"/>
            <a:r>
              <a:rPr lang="en-US" dirty="0" smtClean="0"/>
              <a:t>CW Roles</a:t>
            </a:r>
          </a:p>
          <a:p>
            <a:pPr lvl="1"/>
            <a:r>
              <a:rPr lang="en-US" dirty="0" smtClean="0"/>
              <a:t>CW Work Modes</a:t>
            </a:r>
          </a:p>
          <a:p>
            <a:r>
              <a:rPr lang="en-US" dirty="0" smtClean="0"/>
              <a:t>Example Application: Applying Taxonomy To Technology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Research Opportunities</a:t>
            </a:r>
          </a:p>
          <a:p>
            <a:pPr lvl="1"/>
            <a:r>
              <a:rPr lang="en-US" dirty="0" smtClean="0"/>
              <a:t>CW Strategies</a:t>
            </a:r>
          </a:p>
          <a:p>
            <a:pPr lvl="1"/>
            <a:r>
              <a:rPr lang="en-US" dirty="0" smtClean="0"/>
              <a:t>CW Roles</a:t>
            </a:r>
          </a:p>
          <a:p>
            <a:pPr lvl="1"/>
            <a:r>
              <a:rPr lang="en-US" dirty="0" smtClean="0"/>
              <a:t>CW Activities</a:t>
            </a:r>
          </a:p>
          <a:p>
            <a:r>
              <a:rPr lang="en-US" dirty="0" smtClean="0"/>
              <a:t>Conclusion</a:t>
            </a:r>
          </a:p>
          <a:p>
            <a:r>
              <a:rPr lang="en-US" dirty="0" smtClean="0"/>
              <a:t>Notes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00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lack of an interdisciplinary approach</a:t>
            </a:r>
            <a:r>
              <a:rPr lang="en-US" dirty="0"/>
              <a:t> and common understanding of </a:t>
            </a:r>
            <a:r>
              <a:rPr lang="en-US" dirty="0" smtClean="0"/>
              <a:t>CW undermines </a:t>
            </a:r>
            <a:r>
              <a:rPr lang="en-US" dirty="0"/>
              <a:t>the ability of researchers and practitioners to solve the core issues </a:t>
            </a:r>
            <a:r>
              <a:rPr lang="en-US" dirty="0" smtClean="0"/>
              <a:t>of CW</a:t>
            </a:r>
            <a:r>
              <a:rPr lang="en-US" dirty="0"/>
              <a:t>, which require interdisciplinary collaboration for resolution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5766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162</TotalTime>
  <Words>1017</Words>
  <Application>Microsoft Office PowerPoint</Application>
  <PresentationFormat>Widescreen</PresentationFormat>
  <Paragraphs>99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Calibri Light</vt:lpstr>
      <vt:lpstr>TradeGothicLH-Extended</vt:lpstr>
      <vt:lpstr>Retrospect</vt:lpstr>
      <vt:lpstr>CS 384 Project Management</vt:lpstr>
      <vt:lpstr>Modified Scrum</vt:lpstr>
      <vt:lpstr>Small Projects vs Large Projects</vt:lpstr>
      <vt:lpstr>Collaborative Writing</vt:lpstr>
      <vt:lpstr>Collaborative Writing</vt:lpstr>
      <vt:lpstr>PowerPoint Presentation</vt:lpstr>
      <vt:lpstr>Abstract</vt:lpstr>
      <vt:lpstr>Outline</vt:lpstr>
      <vt:lpstr>Overview </vt:lpstr>
      <vt:lpstr>Define CW</vt:lpstr>
      <vt:lpstr>Define CW</vt:lpstr>
      <vt:lpstr>Define CW</vt:lpstr>
      <vt:lpstr>Define CW</vt:lpstr>
      <vt:lpstr>A TAXONOMY OF CW - CW Strategies</vt:lpstr>
      <vt:lpstr>A TAXONOMY OF CW - CW Strategies</vt:lpstr>
      <vt:lpstr>A TAXONOMY OF CW - CW Strategies</vt:lpstr>
      <vt:lpstr>A TAXONOMY OF CW - CW Strategies</vt:lpstr>
      <vt:lpstr>A TAXONOMY OF CW - CW Activities</vt:lpstr>
      <vt:lpstr>PowerPoint Presentation</vt:lpstr>
      <vt:lpstr>PowerPoint Presentation</vt:lpstr>
      <vt:lpstr>PowerPoint Presentation</vt:lpstr>
      <vt:lpstr>A TAXONOMY OF CW </vt:lpstr>
      <vt:lpstr>A TAXONOMY OF CW - CW Roles</vt:lpstr>
      <vt:lpstr>A TAXONOMY OF CW - CW Work Modes</vt:lpstr>
      <vt:lpstr>EXAMPLE APPLICATION: APPLYING TAXONOMY TO TECHNOLOGY</vt:lpstr>
      <vt:lpstr>Figure 15. Collaborative Technologies Overview</vt:lpstr>
      <vt:lpstr>PowerPoint Presentation</vt:lpstr>
      <vt:lpstr>RESEARCH OPPORTUNITIES - CW Strategies</vt:lpstr>
    </vt:vector>
  </TitlesOfParts>
  <Company>Brigham Young University Idaho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Collaborative Writting</dc:title>
  <dc:creator>Clements, William</dc:creator>
  <cp:lastModifiedBy>Clements, William</cp:lastModifiedBy>
  <cp:revision>30</cp:revision>
  <dcterms:created xsi:type="dcterms:W3CDTF">2018-01-04T19:45:23Z</dcterms:created>
  <dcterms:modified xsi:type="dcterms:W3CDTF">2019-01-10T20:24:41Z</dcterms:modified>
</cp:coreProperties>
</file>